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6" r:id="rId12"/>
    <p:sldId id="287" r:id="rId13"/>
    <p:sldId id="284" r:id="rId14"/>
    <p:sldId id="285" r:id="rId15"/>
    <p:sldId id="288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422830-C8D1-4D1C-AE5C-AA2D2E64D1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2023/7/25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CCEA71-DC42-43D1-8340-DB07629004C9}" type="datetime1">
              <a:rPr lang="zh-CN" altLang="en-US" smtClean="0"/>
              <a:pPr/>
              <a:t>2023/7/25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B725628-3A68-42F4-BA86-98181795314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55E438DA-C1C1-436D-B328-C4FE0E435BA9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54FD45-E1C3-4B99-92EB-98C3CB1EDE9D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4B2CA5-D212-401B-9198-2EFB3AE3B090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45E382-F411-4D40-ACC0-1970B71C8FEE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5504FA-18EA-4D06-A42B-C544E1FC4DF9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76D582-738B-4061-82F3-B2B5F7B1A347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15D1BD-8540-42BC-A7A5-B056B903A74C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60FE3F-40D0-4B85-8D13-4D049A206A96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8CABE-28CB-44D4-8EEB-BCF9D9257D34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C8EB7F-D040-4A65-9237-416D02451B13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A5F163-0C73-4949-B1B4-3406AE6FCF1A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67E5644-1E61-4311-A31E-84CB9C7AA8A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2C52FE6-5768-4E2B-9946-80D3670FA9BB}" type="datetime1">
              <a:rPr lang="zh-CN" altLang="en-US" smtClean="0"/>
              <a:t>2023/7/25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长方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064931"/>
            <a:ext cx="7501651" cy="1601548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</a:rPr>
              <a:t>Deep LEARNING 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In a Nutshell</a:t>
            </a:r>
            <a:endParaRPr lang="en-US" altLang="zh-CN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Stanley Zheng</a:t>
            </a:r>
            <a:r>
              <a:rPr lang="zh-CN" altLang="en-US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CUHK</a:t>
            </a:r>
            <a:endParaRPr lang="zh-CN" altLang="en-US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BAB86-DE61-5C15-75F3-F78F4BE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2684-A1AD-91AE-960F-D54484C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6D7ED-9153-CF9B-A7A1-2D5891F0A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</a:p>
          <a:p>
            <a:r>
              <a:rPr lang="en-US" altLang="zh-CN" dirty="0"/>
              <a:t>Input:</a:t>
            </a:r>
          </a:p>
          <a:p>
            <a:pPr lvl="1"/>
            <a:r>
              <a:rPr lang="en-US" altLang="zh-CN" dirty="0"/>
              <a:t>RGB: 3 x 224 x 224 (C x H x W)</a:t>
            </a:r>
          </a:p>
          <a:p>
            <a:r>
              <a:rPr lang="en-US" altLang="zh-CN" dirty="0"/>
              <a:t>Output: </a:t>
            </a:r>
          </a:p>
          <a:p>
            <a:pPr lvl="1"/>
            <a:r>
              <a:rPr lang="en-US" altLang="zh-CN" dirty="0"/>
              <a:t>One-hot encoding</a:t>
            </a:r>
          </a:p>
          <a:p>
            <a:pPr lvl="1"/>
            <a:r>
              <a:rPr lang="en-US" altLang="zh-CN" dirty="0"/>
              <a:t>Cat=[1, 0], Dog=[0, 1]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75AD9F-E19A-0960-17DC-60D60C5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36E6248D-D3C3-706D-4029-5321A66E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81" y="1399630"/>
            <a:ext cx="7221393" cy="40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FF356-7A7E-4FD3-D1CF-CBB3650F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85B7-F84A-1F3F-7D9C-A2276E735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572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MNIST Handwritten Digital Recognition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Implementation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Code: https://github.com/shelljane/dl_tutorial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B3B27-941C-BBFE-D0A4-966F9FE9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490B7AF-3320-4853-6ED8-99BD9914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30" y="2182229"/>
            <a:ext cx="5454073" cy="4090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098711-792C-A9B6-4603-395A8B36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6" y="3034430"/>
            <a:ext cx="4376488" cy="3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509A8F92-B161-0E71-050B-6D108F1C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8229600" cy="1463040"/>
          </a:xfrm>
        </p:spPr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3FC6209B-E321-0C00-4B07-22D2E8F41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/>
              <a:t>Q &amp; A</a:t>
            </a:r>
            <a:endParaRPr lang="zh-CN" altLang="en-US" sz="5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CB7A9-D256-C073-33FE-B81C5512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89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3AD02-F43C-F15C-96DB-E3E65A96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D8E1D-2A39-E6C2-479A-1563598E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Artificial vs. Intelligence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3AD1D6B-F974-1E3C-B222-4DBA16A9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54" y="1919658"/>
            <a:ext cx="5957455" cy="4756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C425A-D8BE-F85B-A5DB-AD7898F3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91" y="3174519"/>
            <a:ext cx="3461881" cy="350118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D1D206-857C-5151-D526-E6E07ABC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10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3A2BF-83FA-7398-601C-29C3D769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90385B-3D2F-1345-52BE-5AB84C2A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D522889-C741-5E27-055F-D3EA8B5DB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782" y="3146402"/>
            <a:ext cx="6456218" cy="3244249"/>
          </a:xfr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A60FCFF5-5238-FCC8-47F8-C2096457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1806"/>
            <a:ext cx="5075459" cy="4096194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4C5B54E-5E3E-EE8C-8D40-D80D2082131D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Weighted Sum +Activation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1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4403-59D1-9D60-7553-91AF89CF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EE1525D-9258-665D-439C-419865673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077"/>
          <a:stretch/>
        </p:blipFill>
        <p:spPr>
          <a:xfrm>
            <a:off x="6409646" y="1335024"/>
            <a:ext cx="5782354" cy="463462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428FF-0111-3B91-FD77-DACD88EE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CE99AD-4488-5C79-03D7-A4A88B6E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5" y="3513692"/>
            <a:ext cx="5840033" cy="18690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A4EC7D3-4E2C-87DF-C79B-EF6B684B7A63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Fully Connected Layer (or linear layer)</a:t>
            </a:r>
          </a:p>
          <a:p>
            <a:r>
              <a:rPr lang="en-US" altLang="zh-CN" dirty="0"/>
              <a:t>Matrix Multiplication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74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4F4E-ACB1-2C3F-5BC3-E8B0B55A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E70D1-7280-E071-328B-EB6C0BBF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Convolutional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4491E5-9D47-A720-88FD-3F52BFD2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1028" name="Picture 4" descr="Convolutional Neural Networks - Basics · Machine Learning Notebook">
            <a:extLst>
              <a:ext uri="{FF2B5EF4-FFF2-40B4-BE49-F238E27FC236}">
                <a16:creationId xmlns:a16="http://schemas.microsoft.com/office/drawing/2014/main" id="{6FA13A7E-3302-8A4D-0F2B-9E869764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84832"/>
            <a:ext cx="51720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a Vectorized Convolution layer in NumPy – Cameron White – Software  Engineer">
            <a:extLst>
              <a:ext uri="{FF2B5EF4-FFF2-40B4-BE49-F238E27FC236}">
                <a16:creationId xmlns:a16="http://schemas.microsoft.com/office/drawing/2014/main" id="{AB3EB573-A6A5-C496-2C24-48A823B3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61" y="437434"/>
            <a:ext cx="5337605" cy="49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64AAB-3457-C262-BD76-08803B430202}"/>
              </a:ext>
            </a:extLst>
          </p:cNvPr>
          <p:cNvSpPr txBox="1"/>
          <p:nvPr/>
        </p:nvSpPr>
        <p:spPr>
          <a:xfrm>
            <a:off x="5985164" y="5634182"/>
            <a:ext cx="5301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size:    [Ci, Hi, Wi]</a:t>
            </a:r>
          </a:p>
          <a:p>
            <a:r>
              <a:rPr lang="en-US" altLang="zh-CN" dirty="0"/>
              <a:t>Output size: [Co, Ho, Wo]</a:t>
            </a:r>
          </a:p>
          <a:p>
            <a:r>
              <a:rPr lang="en-US" altLang="zh-CN" dirty="0"/>
              <a:t>Kernel size:  [K, K, Ci, Co]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70C85F-2AFA-EDB6-5DC3-B86A433F5236}"/>
              </a:ext>
            </a:extLst>
          </p:cNvPr>
          <p:cNvSpPr txBox="1"/>
          <p:nvPr/>
        </p:nvSpPr>
        <p:spPr>
          <a:xfrm>
            <a:off x="7028873" y="4737731"/>
            <a:ext cx="49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EA1EAC-A3B8-2DE3-C10E-D2E44EF34628}"/>
              </a:ext>
            </a:extLst>
          </p:cNvPr>
          <p:cNvSpPr txBox="1"/>
          <p:nvPr/>
        </p:nvSpPr>
        <p:spPr>
          <a:xfrm>
            <a:off x="5574025" y="3188732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AB4CB8-F7D6-B5ED-1903-68A5BAD4A446}"/>
              </a:ext>
            </a:extLst>
          </p:cNvPr>
          <p:cNvSpPr txBox="1"/>
          <p:nvPr/>
        </p:nvSpPr>
        <p:spPr>
          <a:xfrm>
            <a:off x="11012033" y="300406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5BD16-706C-1E28-AE5A-222A68B367C5}"/>
              </a:ext>
            </a:extLst>
          </p:cNvPr>
          <p:cNvSpPr txBox="1"/>
          <p:nvPr/>
        </p:nvSpPr>
        <p:spPr>
          <a:xfrm>
            <a:off x="7195127" y="2850503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5252D-51A6-8AFA-413C-9BBDC9E440A4}"/>
              </a:ext>
            </a:extLst>
          </p:cNvPr>
          <p:cNvSpPr txBox="1"/>
          <p:nvPr/>
        </p:nvSpPr>
        <p:spPr>
          <a:xfrm>
            <a:off x="7356477" y="141285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A5338A-8EC4-88E9-89BD-6F2950EEA4A8}"/>
              </a:ext>
            </a:extLst>
          </p:cNvPr>
          <p:cNvSpPr txBox="1"/>
          <p:nvPr/>
        </p:nvSpPr>
        <p:spPr>
          <a:xfrm>
            <a:off x="7140143" y="2123009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21B29D-8666-0DE0-FCF8-E007D61FAD14}"/>
              </a:ext>
            </a:extLst>
          </p:cNvPr>
          <p:cNvSpPr txBox="1"/>
          <p:nvPr/>
        </p:nvSpPr>
        <p:spPr>
          <a:xfrm>
            <a:off x="10356273" y="154209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8B1AA4-69A5-C780-74FB-8B9B029FB05A}"/>
              </a:ext>
            </a:extLst>
          </p:cNvPr>
          <p:cNvSpPr txBox="1"/>
          <p:nvPr/>
        </p:nvSpPr>
        <p:spPr>
          <a:xfrm>
            <a:off x="10263140" y="243196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EFF176-64D5-74BC-4505-176E5EAF84DE}"/>
              </a:ext>
            </a:extLst>
          </p:cNvPr>
          <p:cNvSpPr txBox="1"/>
          <p:nvPr/>
        </p:nvSpPr>
        <p:spPr>
          <a:xfrm>
            <a:off x="10989733" y="3645470"/>
            <a:ext cx="5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941245-678A-E93F-5E73-F38A022C521B}"/>
              </a:ext>
            </a:extLst>
          </p:cNvPr>
          <p:cNvSpPr txBox="1"/>
          <p:nvPr/>
        </p:nvSpPr>
        <p:spPr>
          <a:xfrm>
            <a:off x="11322050" y="2561728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DE7C63-B5C0-F791-F865-2FF3D26D7617}"/>
              </a:ext>
            </a:extLst>
          </p:cNvPr>
          <p:cNvSpPr txBox="1"/>
          <p:nvPr/>
        </p:nvSpPr>
        <p:spPr>
          <a:xfrm>
            <a:off x="11092872" y="2746394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22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E1A31-40BC-44A3-11BB-05AE97DB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25D98-CDCE-C71E-B7AD-25991C35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 Pooling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56EB2E-8006-B7D1-5857-054DC72C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2050" name="Picture 2" descr="Max Pooling Explained | Papers With Code">
            <a:extLst>
              <a:ext uri="{FF2B5EF4-FFF2-40B4-BE49-F238E27FC236}">
                <a16:creationId xmlns:a16="http://schemas.microsoft.com/office/drawing/2014/main" id="{7F8B9C6D-BF6E-5E87-3F5D-FCA75877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70" y="3632200"/>
            <a:ext cx="4756728" cy="19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x-pooling / Pooling - Computer Science Wiki">
            <a:extLst>
              <a:ext uri="{FF2B5EF4-FFF2-40B4-BE49-F238E27FC236}">
                <a16:creationId xmlns:a16="http://schemas.microsoft.com/office/drawing/2014/main" id="{092D8C97-D189-5F18-D5AC-F1299984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8" y="2795559"/>
            <a:ext cx="60388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8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B320C-4832-F16D-DE9E-E414A0E3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82126-1EA3-E34D-0E67-54340A0D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Typical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1558A-68C8-5A35-126C-ACBB7387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0C3294-8DBE-A91C-940F-D1AFF6519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036" y="2151891"/>
            <a:ext cx="8324569" cy="44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9FEF3-047B-A803-E8FE-92BCF1EB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2E887-5762-F2B2-01C1-A7A0C2F6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283710" cy="4023360"/>
          </a:xfrm>
        </p:spPr>
        <p:txBody>
          <a:bodyPr/>
          <a:lstStyle/>
          <a:p>
            <a:r>
              <a:rPr lang="en-US" altLang="zh-CN" dirty="0" err="1"/>
              <a:t>Softmax</a:t>
            </a:r>
            <a:endParaRPr lang="en-US" altLang="zh-CN" dirty="0"/>
          </a:p>
          <a:p>
            <a:pPr lvl="1"/>
            <a:r>
              <a:rPr lang="en-US" altLang="zh-CN" dirty="0"/>
              <a:t>Output =&gt; Probabilities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2A9B1-26DA-B2E1-FD38-8B36903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1DBF35B4-45D4-83D5-0904-2428B70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3274783"/>
            <a:ext cx="5689600" cy="2996771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ADA1EDB3-D1BF-E169-6232-AB07FBDE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28" y="3429000"/>
            <a:ext cx="4762500" cy="19812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B55329-DEB3-E113-8B56-349F06CE2032}"/>
              </a:ext>
            </a:extLst>
          </p:cNvPr>
          <p:cNvSpPr txBox="1">
            <a:spLocks/>
          </p:cNvSpPr>
          <p:nvPr/>
        </p:nvSpPr>
        <p:spPr>
          <a:xfrm>
            <a:off x="6192518" y="2286000"/>
            <a:ext cx="528371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Cross Entropy</a:t>
            </a:r>
          </a:p>
          <a:p>
            <a:pPr lvl="1"/>
            <a:r>
              <a:rPr lang="en-US" altLang="zh-CN" dirty="0"/>
              <a:t>Comparing </a:t>
            </a:r>
            <a:r>
              <a:rPr lang="en-US" altLang="zh-CN" b="1" dirty="0"/>
              <a:t>labels</a:t>
            </a:r>
            <a:r>
              <a:rPr lang="en-US" altLang="zh-CN" dirty="0"/>
              <a:t> and </a:t>
            </a:r>
            <a:r>
              <a:rPr lang="en-US" altLang="zh-CN" b="1" dirty="0"/>
              <a:t>predictions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659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E6B1D-1F04-E420-0B7F-B397D16C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AAFB6-671A-C5C6-3B0C-4848E04F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</a:p>
          <a:p>
            <a:pPr lvl="1"/>
            <a:r>
              <a:rPr lang="en-US" altLang="zh-CN" dirty="0"/>
              <a:t>Batched data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203231-BD6F-CC36-7C16-7C4F87A4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 descr="图表, 表面图&#10;&#10;描述已自动生成">
            <a:extLst>
              <a:ext uri="{FF2B5EF4-FFF2-40B4-BE49-F238E27FC236}">
                <a16:creationId xmlns:a16="http://schemas.microsoft.com/office/drawing/2014/main" id="{9B19938B-981F-8C6D-CA78-B2263196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21" y="3222108"/>
            <a:ext cx="3836643" cy="2557762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884AE3B-6D78-2674-94FD-78D546B7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7" y="3092094"/>
            <a:ext cx="7454742" cy="31806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B09B13-5F3A-2462-961E-4002137F4F09}"/>
              </a:ext>
            </a:extLst>
          </p:cNvPr>
          <p:cNvSpPr txBox="1"/>
          <p:nvPr/>
        </p:nvSpPr>
        <p:spPr>
          <a:xfrm>
            <a:off x="5338618" y="3888618"/>
            <a:ext cx="5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loss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C7D17-F4A4-A6DC-E201-5678255A61CB}"/>
              </a:ext>
            </a:extLst>
          </p:cNvPr>
          <p:cNvSpPr txBox="1"/>
          <p:nvPr/>
        </p:nvSpPr>
        <p:spPr>
          <a:xfrm>
            <a:off x="4068617" y="4500989"/>
            <a:ext cx="183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gradient descent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80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​​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79_TF22378848.potx" id="{F62FB227-606A-4DCF-9454-C7C2A6DCEDA3}" vid="{FF5F72B6-EF16-44B6-9476-2E94BA64039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整体设计</Template>
  <TotalTime>279</TotalTime>
  <Words>179</Words>
  <Application>Microsoft Office PowerPoint</Application>
  <PresentationFormat>宽屏</PresentationFormat>
  <Paragraphs>73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Microsoft YaHei UI</vt:lpstr>
      <vt:lpstr>Tw Cen MT</vt:lpstr>
      <vt:lpstr>Wingdings 3</vt:lpstr>
      <vt:lpstr>积分​​</vt:lpstr>
      <vt:lpstr>Deep LEARNING  In a Nutshell</vt:lpstr>
      <vt:lpstr>Motivation</vt:lpstr>
      <vt:lpstr>Neuron</vt:lpstr>
      <vt:lpstr>Layer</vt:lpstr>
      <vt:lpstr>Layer</vt:lpstr>
      <vt:lpstr>Layer</vt:lpstr>
      <vt:lpstr>Network</vt:lpstr>
      <vt:lpstr>Loss Function</vt:lpstr>
      <vt:lpstr>Training</vt:lpstr>
      <vt:lpstr>Task</vt:lpstr>
      <vt:lpstr>Implementation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ZHENG, Su</dc:creator>
  <cp:lastModifiedBy>ZHENG, Su</cp:lastModifiedBy>
  <cp:revision>62</cp:revision>
  <dcterms:created xsi:type="dcterms:W3CDTF">2023-07-24T02:49:28Z</dcterms:created>
  <dcterms:modified xsi:type="dcterms:W3CDTF">2023-07-25T03:03:59Z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